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87cea44e84541f9" /><Relationship Type="http://schemas.openxmlformats.org/officeDocument/2006/relationships/extended-properties" Target="/docProps/app.xml" Id="Re7c5b4d34a6d47ec" /><Relationship Type="http://schemas.openxmlformats.org/officeDocument/2006/relationships/officeDocument" Target="/ppt/presentation.xml" Id="R7467294583ce49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9a7a63a71465b"/>
  </p:sldMasterIdLst>
  <p:notesMasterIdLst>
    <p:notesMasterId xmlns:r="http://schemas.openxmlformats.org/officeDocument/2006/relationships" r:id="R0cae19a542d74c5e"/>
  </p:notesMasterIdLst>
  <p:sldIdLst>
    <p:sldId xmlns:r="http://schemas.openxmlformats.org/officeDocument/2006/relationships" id="256" r:id="Rc8a8eff9488b491b"/>
    <p:sldId xmlns:r="http://schemas.openxmlformats.org/officeDocument/2006/relationships" id="257" r:id="Rabb54b398a964331"/>
    <p:sldId xmlns:r="http://schemas.openxmlformats.org/officeDocument/2006/relationships" id="258" r:id="Rac3d99681f124542"/>
    <p:sldId xmlns:r="http://schemas.openxmlformats.org/officeDocument/2006/relationships" id="259" r:id="Rda62357abb5c4257"/>
    <p:sldId xmlns:r="http://schemas.openxmlformats.org/officeDocument/2006/relationships" id="260" r:id="R0883c85870ac4f97"/>
    <p:sldId xmlns:r="http://schemas.openxmlformats.org/officeDocument/2006/relationships" id="261" r:id="R1493a8457ef34964"/>
    <p:sldId xmlns:r="http://schemas.openxmlformats.org/officeDocument/2006/relationships" id="262" r:id="R948df6147b6a436e"/>
    <p:sldId xmlns:r="http://schemas.openxmlformats.org/officeDocument/2006/relationships" id="263" r:id="Rea6389d011fc4839"/>
    <p:sldId xmlns:r="http://schemas.openxmlformats.org/officeDocument/2006/relationships" id="264" r:id="R69cf103da4804a30"/>
    <p:sldId xmlns:r="http://schemas.openxmlformats.org/officeDocument/2006/relationships" id="265" r:id="R21abbc11a4a44103"/>
    <p:sldId xmlns:r="http://schemas.openxmlformats.org/officeDocument/2006/relationships" id="266" r:id="R410356f1a0734670"/>
    <p:sldId xmlns:r="http://schemas.openxmlformats.org/officeDocument/2006/relationships" id="267" r:id="Ra0ab22ae2b2545cd"/>
    <p:sldId xmlns:r="http://schemas.openxmlformats.org/officeDocument/2006/relationships" id="268" r:id="R1a2d1137533149a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28de80d92e44d24" /><Relationship Type="http://schemas.openxmlformats.org/officeDocument/2006/relationships/slideMaster" Target="/ppt/slideMasters/slideMaster1.xml" Id="R54d9a7a63a71465b" /><Relationship Type="http://schemas.openxmlformats.org/officeDocument/2006/relationships/notesMaster" Target="/ppt/notesMasters/notesMaster1.xml" Id="R0cae19a542d74c5e" /><Relationship Type="http://schemas.openxmlformats.org/officeDocument/2006/relationships/presProps" Target="/ppt/presProps.xml" Id="R235d76c21ec44fa9" /><Relationship Type="http://schemas.openxmlformats.org/officeDocument/2006/relationships/tableStyles" Target="/ppt/tableStyles.xml" Id="R1394a6a70134429c" /><Relationship Type="http://schemas.openxmlformats.org/officeDocument/2006/relationships/slide" Target="/ppt/slides/slide1.xml" Id="Rc8a8eff9488b491b" /><Relationship Type="http://schemas.openxmlformats.org/officeDocument/2006/relationships/slide" Target="/ppt/slides/slide2.xml" Id="Rabb54b398a964331" /><Relationship Type="http://schemas.openxmlformats.org/officeDocument/2006/relationships/slide" Target="/ppt/slides/slide3.xml" Id="Rac3d99681f124542" /><Relationship Type="http://schemas.openxmlformats.org/officeDocument/2006/relationships/slide" Target="/ppt/slides/slide4.xml" Id="Rda62357abb5c4257" /><Relationship Type="http://schemas.openxmlformats.org/officeDocument/2006/relationships/slide" Target="/ppt/slides/slide5.xml" Id="R0883c85870ac4f97" /><Relationship Type="http://schemas.openxmlformats.org/officeDocument/2006/relationships/slide" Target="/ppt/slides/slide6.xml" Id="R1493a8457ef34964" /><Relationship Type="http://schemas.openxmlformats.org/officeDocument/2006/relationships/slide" Target="/ppt/slides/slide7.xml" Id="R948df6147b6a436e" /><Relationship Type="http://schemas.openxmlformats.org/officeDocument/2006/relationships/slide" Target="/ppt/slides/slide8.xml" Id="Rea6389d011fc4839" /><Relationship Type="http://schemas.openxmlformats.org/officeDocument/2006/relationships/slide" Target="/ppt/slides/slide9.xml" Id="R69cf103da4804a30" /><Relationship Type="http://schemas.openxmlformats.org/officeDocument/2006/relationships/slide" Target="/ppt/slides/slide10.xml" Id="R21abbc11a4a44103" /><Relationship Type="http://schemas.openxmlformats.org/officeDocument/2006/relationships/slide" Target="/ppt/slides/slide11.xml" Id="R410356f1a0734670" /><Relationship Type="http://schemas.openxmlformats.org/officeDocument/2006/relationships/slide" Target="/ppt/slides/slide12.xml" Id="Ra0ab22ae2b2545cd" /><Relationship Type="http://schemas.openxmlformats.org/officeDocument/2006/relationships/slide" Target="/ppt/slides/slide13.xml" Id="R1a2d1137533149a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4b5cca0d90a47d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b4fc4ee4ded4890" /><Relationship Type="http://schemas.openxmlformats.org/officeDocument/2006/relationships/notesMaster" Target="/ppt/notesMasters/notesMaster1.xml" Id="R413f63ba5c754d1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3d9a0e2325c4fea" /><Relationship Type="http://schemas.openxmlformats.org/officeDocument/2006/relationships/notesMaster" Target="/ppt/notesMasters/notesMaster1.xml" Id="Rca7eb6f4af1d4cc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d862784ef704f40" /><Relationship Type="http://schemas.openxmlformats.org/officeDocument/2006/relationships/notesMaster" Target="/ppt/notesMasters/notesMaster1.xml" Id="R35e6dfa76cb540a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b97bfeb02e7495c" /><Relationship Type="http://schemas.openxmlformats.org/officeDocument/2006/relationships/notesMaster" Target="/ppt/notesMasters/notesMaster1.xml" Id="R5ddde3a9de6b470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c9dd585bb7f4803" /><Relationship Type="http://schemas.openxmlformats.org/officeDocument/2006/relationships/notesMaster" Target="/ppt/notesMasters/notesMaster1.xml" Id="R72ef889da5c1473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c1f6a37548a4746" /><Relationship Type="http://schemas.openxmlformats.org/officeDocument/2006/relationships/notesMaster" Target="/ppt/notesMasters/notesMaster1.xml" Id="R60f04a4b905f4c9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34b39b3ab7f4399" /><Relationship Type="http://schemas.openxmlformats.org/officeDocument/2006/relationships/notesMaster" Target="/ppt/notesMasters/notesMaster1.xml" Id="Rad75d4d7775f45b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e261f73a46c4357" /><Relationship Type="http://schemas.openxmlformats.org/officeDocument/2006/relationships/notesMaster" Target="/ppt/notesMasters/notesMaster1.xml" Id="R7940b71b7783475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b5295e61a4a44b8" /><Relationship Type="http://schemas.openxmlformats.org/officeDocument/2006/relationships/notesMaster" Target="/ppt/notesMasters/notesMaster1.xml" Id="R6b190bec303f49c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5b2000aa49249c8" /><Relationship Type="http://schemas.openxmlformats.org/officeDocument/2006/relationships/notesMaster" Target="/ppt/notesMasters/notesMaster1.xml" Id="R12e535c56f074ff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268fab83d9b4f0e" /><Relationship Type="http://schemas.openxmlformats.org/officeDocument/2006/relationships/notesMaster" Target="/ppt/notesMasters/notesMaster1.xml" Id="Ra90bca28bc10449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5b2194eea5d4996" /><Relationship Type="http://schemas.openxmlformats.org/officeDocument/2006/relationships/notesMaster" Target="/ppt/notesMasters/notesMaster1.xml" Id="R78bdc9225e06455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31ef5be4044406b" /><Relationship Type="http://schemas.openxmlformats.org/officeDocument/2006/relationships/notesMaster" Target="/ppt/notesMasters/notesMaster1.xml" Id="R252c0257235c47d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Revision 6 September 2026. Sources: local MainForm.cs INIT DATA workflow; AircraftCustodyService.cs seven-day loans and file access; OperationsConsoleForm.cs workspace display; OrchestrationRuntime.cs authoritative turnaround. Earlier screenshots retained as labelled interface examples.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Revision 6 September 2026. Sources: local MainForm.cs INIT DATA workflow; AircraftCustodyService.cs seven-day loans and file access; OperationsConsoleForm.cs workspace display; OrchestrationRuntime.cs authoritative turnaround. Earlier screenshots retained as labelled interface examples.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Revision 6 September 2026. Sources: local MainForm.cs INIT DATA workflow; AircraftCustodyService.cs seven-day loans and file access; OperationsConsoleForm.cs workspace display; OrchestrationRuntime.cs authoritative turnaround. Earlier screenshots retained as labelled interface examples.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Revision 6 September 2026. Sources: local MainForm.cs INIT DATA workflow; AircraftCustodyService.cs seven-day loans and file access; OperationsConsoleForm.cs workspace display; OrchestrationRuntime.cs authoritative turnaround. Earlier screenshots retained as labelled interface examples.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Revision 6 September 2026. Sources: local MainForm.cs INIT DATA workflow; AircraftCustodyService.cs seven-day loans and file access; OperationsConsoleForm.cs workspace display; OrchestrationRuntime.cs authoritative turnaround. Earlier screenshots retained as labelled interface examples.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Revision 6 September 2026. Sources: local MainForm.cs INIT DATA workflow; AircraftCustodyService.cs seven-day loans and file access; OperationsConsoleForm.cs workspace display; OrchestrationRuntime.cs authoritative turnaround. Earlier screenshots retained as labelled interface examples.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Revision 6 September 2026. Sources: local MainForm.cs INIT DATA workflow; AircraftCustodyService.cs seven-day loans and file access; OperationsConsoleForm.cs workspace display; OrchestrationRuntime.cs authoritative turnaround. Earlier screenshots retained as labelled interface examples.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Revision 6 September 2026. Sources: local MainForm.cs INIT DATA workflow; AircraftCustodyService.cs seven-day loans and file access; OperationsConsoleForm.cs workspace display; OrchestrationRuntime.cs authoritative turnaround. Earlier screenshots retained as labelled interface examples.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Revision 6 September 2026. Sources: local MainForm.cs INIT DATA workflow; AircraftCustodyService.cs seven-day loans and file access; OperationsConsoleForm.cs workspace display; OrchestrationRuntime.cs authoritative turnaround. Earlier screenshots retained as labelled interface examples.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Revision 6 September 2026. Sources: local MainForm.cs INIT DATA workflow; AircraftCustodyService.cs seven-day loans and file access; OperationsConsoleForm.cs workspace display; OrchestrationRuntime.cs authoritative turnaround. Earlier screenshots retained as labelled interface examples.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Revision 6 September 2026. Sources: local MainForm.cs INIT DATA workflow; AircraftCustodyService.cs seven-day loans and file access; OperationsConsoleForm.cs workspace display; OrchestrationRuntime.cs authoritative turnaround. Earlier screenshots retained as labelled interface examples.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Revision 6 September 2026. Sources: local MainForm.cs INIT DATA workflow; AircraftCustodyService.cs seven-day loans and file access; OperationsConsoleForm.cs workspace display; OrchestrationRuntime.cs authoritative turnaround. Earlier screenshots retained as labelled interface examples.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Revision 6 September 2026. Sources: local MainForm.cs INIT DATA workflow; AircraftCustodyService.cs seven-day loans and file access; OperationsConsoleForm.cs workspace display; OrchestrationRuntime.cs authoritative turnaround. Earlier screenshots retained as labelled interface examples.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3c035ed6e4f8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2d3d2a473e947e0" /><Relationship Type="http://schemas.openxmlformats.org/officeDocument/2006/relationships/slideLayout" Target="/ppt/slideLayouts/slideLayout1.xml" Id="Re7dd9387818540a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dd9387818540a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4ca70537e439c" /><Relationship Type="http://schemas.openxmlformats.org/officeDocument/2006/relationships/notesSlide" Target="/ppt/notesSlides/notesSlide1.xml" Id="R20ceb9c5cf704b6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2087932484ef7" /><Relationship Type="http://schemas.openxmlformats.org/officeDocument/2006/relationships/notesSlide" Target="/ppt/notesSlides/notesSlide10.xml" Id="R2a4c6e9bb5f2424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1681b539f471b" /><Relationship Type="http://schemas.openxmlformats.org/officeDocument/2006/relationships/notesSlide" Target="/ppt/notesSlides/notesSlide11.xml" Id="R42fcb7893e5d4de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348f4496f4152" /><Relationship Type="http://schemas.openxmlformats.org/officeDocument/2006/relationships/notesSlide" Target="/ppt/notesSlides/notesSlide12.xml" Id="Ra9a1469dbeaf4e3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d13626bb44481" /><Relationship Type="http://schemas.openxmlformats.org/officeDocument/2006/relationships/notesSlide" Target="/ppt/notesSlides/notesSlide13.xml" Id="R15ae256c0ab1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1d18446314d9f" /><Relationship Type="http://schemas.openxmlformats.org/officeDocument/2006/relationships/notesSlide" Target="/ppt/notesSlides/notesSlide2.xml" Id="R7b6e1aa6da07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e673e273b4850" /><Relationship Type="http://schemas.openxmlformats.org/officeDocument/2006/relationships/notesSlide" Target="/ppt/notesSlides/notesSlide3.xml" Id="R7850c860c7e340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5a1a2db2a4cc9" /><Relationship Type="http://schemas.openxmlformats.org/officeDocument/2006/relationships/notesSlide" Target="/ppt/notesSlides/notesSlide4.xml" Id="R390a3e947df548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2103ddc284bc0" /><Relationship Type="http://schemas.openxmlformats.org/officeDocument/2006/relationships/image" Target="/ppt/media/image.png" Id="Rd441f3e6701f4b78" /><Relationship Type="http://schemas.openxmlformats.org/officeDocument/2006/relationships/notesSlide" Target="/ppt/notesSlides/notesSlide5.xml" Id="Rb40f695a594f4f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3c8fb6387439d" /><Relationship Type="http://schemas.openxmlformats.org/officeDocument/2006/relationships/image" Target="/ppt/media/image2.png" Id="R53520742bc0b4b49" /><Relationship Type="http://schemas.openxmlformats.org/officeDocument/2006/relationships/notesSlide" Target="/ppt/notesSlides/notesSlide6.xml" Id="R69a164b72e7149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cf48aba474b68" /><Relationship Type="http://schemas.openxmlformats.org/officeDocument/2006/relationships/image" Target="/ppt/media/image3.png" Id="R3b5a589f2f9b4db0" /><Relationship Type="http://schemas.openxmlformats.org/officeDocument/2006/relationships/notesSlide" Target="/ppt/notesSlides/notesSlide7.xml" Id="R6433efedba67412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4dbae34a745d9" /><Relationship Type="http://schemas.openxmlformats.org/officeDocument/2006/relationships/image" Target="/ppt/media/image4.png" Id="R7ec3d757bb04407d" /><Relationship Type="http://schemas.openxmlformats.org/officeDocument/2006/relationships/notesSlide" Target="/ppt/notesSlides/notesSlide8.xml" Id="R0790db5730344d1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c8167f8bd41ec" /><Relationship Type="http://schemas.openxmlformats.org/officeDocument/2006/relationships/notesSlide" Target="/ppt/notesSlides/notesSlide9.xml" Id="Rac8354b7362146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-3-1">
            <a:extLst xmlns:a="http://schemas.openxmlformats.org/drawingml/2006/main">
              <a:ext uri="{FF2B5EF4-FFF2-40B4-BE49-F238E27FC236}">
                <a16:creationId xmlns:a16="http://schemas.microsoft.com/office/drawing/2014/main" id="{87DC2B8C-B565-491F-97F1-B8CE99B8A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738789"/>
            <a:ext cx="9448800" cy="24914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Simfest Planning Portal
+ PSX.NET.BACARS</a:t>
            </a:r>
          </a:p>
        </p:txBody>
      </p:sp>
      <p:sp>
        <p:nvSpPr>
          <p:cNvPr id="2" name="Subtitle-4-2">
            <a:extLst xmlns:a="http://schemas.openxmlformats.org/drawingml/2006/main">
              <a:ext uri="{FF2B5EF4-FFF2-40B4-BE49-F238E27FC236}">
                <a16:creationId xmlns:a16="http://schemas.microsoft.com/office/drawing/2014/main" id="{ED185648-A87B-4D47-B19A-1AC439179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742212"/>
            <a:ext cx="5702332" cy="108023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From workspace selection to aircraft return</a:t>
            </a:r>
          </a:p>
        </p:txBody>
      </p:sp>
      <p:sp>
        <p:nvSpPr>
          <p:cNvPr id="3" name="Subtitle-4-3">
            <a:extLst xmlns:a="http://schemas.openxmlformats.org/drawingml/2006/main">
              <a:ext uri="{FF2B5EF4-FFF2-40B4-BE49-F238E27FC236}">
                <a16:creationId xmlns:a16="http://schemas.microsoft.com/office/drawing/2014/main" id="{9DDF3A57-9DA7-4092-A3D8-61DCB8ED6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92240"/>
            <a:ext cx="5702332" cy="649129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USER GUIDE 4.2 / 6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1009882821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lide-Number-Placeholder-3-2">
            <a:extLst xmlns:a="http://schemas.openxmlformats.org/drawingml/2006/main">
              <a:ext uri="{FF2B5EF4-FFF2-40B4-BE49-F238E27FC236}">
                <a16:creationId xmlns:a16="http://schemas.microsoft.com/office/drawing/2014/main" id="{FC09BEC8-35E7-47CB-B5B5-BD26235D9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10</a:t>
            </a:r>
          </a:p>
        </p:txBody>
      </p:sp>
      <p:sp>
        <p:nvSpPr>
          <p:cNvPr id="2" name="Title-10-3">
            <a:extLst xmlns:a="http://schemas.openxmlformats.org/drawingml/2006/main">
              <a:ext uri="{FF2B5EF4-FFF2-40B4-BE49-F238E27FC236}">
                <a16:creationId xmlns:a16="http://schemas.microsoft.com/office/drawing/2014/main" id="{01A9B8DA-1DC9-46EE-A654-41986A0B5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6. Flight and turnaround records</a:t>
            </a:r>
          </a:p>
        </p:txBody>
      </p:sp>
      <p:cxnSp>
        <p:nvCxnSpPr>
          <p:cNvPr id="21" name="Google-Shape-2259-p159-4"/>
          <p:cNvCxnSpPr/>
          <p:nvPr/>
        </p:nvCxnSpPr>
        <p:spPr>
          <a:xfrm xmlns:a="http://schemas.openxmlformats.org/drawingml/2006/main">
            <a:off x="337757" y="5341620"/>
            <a:ext cx="12245435" cy="286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000000"/>
            </a:solidFill>
            <a:prstDash val="solid"/>
          </a:ln>
        </p:spPr>
      </p:cxnSp>
      <p:sp>
        <p:nvSpPr>
          <p:cNvPr id="4" name="Google-Shape-2260-p159-5">
            <a:extLst xmlns:a="http://schemas.openxmlformats.org/drawingml/2006/main">
              <a:ext uri="{FF2B5EF4-FFF2-40B4-BE49-F238E27FC236}">
                <a16:creationId xmlns:a16="http://schemas.microsoft.com/office/drawing/2014/main" id="{A7BFEC76-16C7-4534-9FDE-74271CC9D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757" y="5288089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5" name="Google-Shape-2261-p159-6">
            <a:extLst xmlns:a="http://schemas.openxmlformats.org/drawingml/2006/main">
              <a:ext uri="{FF2B5EF4-FFF2-40B4-BE49-F238E27FC236}">
                <a16:creationId xmlns:a16="http://schemas.microsoft.com/office/drawing/2014/main" id="{03024887-DDDF-46FB-8D1A-F1FA7B6E2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770" y="5288089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6" name="Google-Shape-2262-p159-7">
            <a:extLst xmlns:a="http://schemas.openxmlformats.org/drawingml/2006/main">
              <a:ext uri="{FF2B5EF4-FFF2-40B4-BE49-F238E27FC236}">
                <a16:creationId xmlns:a16="http://schemas.microsoft.com/office/drawing/2014/main" id="{E690AFCD-C425-4BC5-ACAF-C15F94B37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6070" y="5288089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7" name="Rounded-Rectangle-19-8">
            <a:extLst xmlns:a="http://schemas.openxmlformats.org/drawingml/2006/main">
              <a:ext uri="{FF2B5EF4-FFF2-40B4-BE49-F238E27FC236}">
                <a16:creationId xmlns:a16="http://schemas.microsoft.com/office/drawing/2014/main" id="{79E640D2-B0F5-4075-A03E-095CDA888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401794"/>
            <a:ext cx="3568732" cy="3619500"/>
          </a:xfrm>
          <a:prstGeom xmlns:a="http://schemas.openxmlformats.org/drawingml/2006/main" prst="roundRect">
            <a:avLst>
              <a:gd name="adj" fmla="val 2135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8" name="Content-Placeholder-8-9">
            <a:extLst xmlns:a="http://schemas.openxmlformats.org/drawingml/2006/main">
              <a:ext uri="{FF2B5EF4-FFF2-40B4-BE49-F238E27FC236}">
                <a16:creationId xmlns:a16="http://schemas.microsoft.com/office/drawing/2014/main" id="{76FB206A-E845-4A54-BB9C-6AE860002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421" y="1806797"/>
            <a:ext cx="2949321" cy="256679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000000"/>
                </a:solidFill>
                <a:latin typeface="Arial"/>
                <a:ea typeface="Arial"/>
                <a:cs typeface="Arial"/>
              </a:rPr>
              <a:t>Live operation</a:t>
            </a:r>
          </a:p>
          <a:p xmlns:a="http://schemas.openxmlformats.org/drawingml/2006/main">
            <a:pPr algn="l">
              <a:buNone/>
              <a:defRPr sz="135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000000"/>
                </a:solidFill>
                <a:latin typeface="Arial"/>
                <a:ea typeface="Arial"/>
                <a:cs typeface="Arial"/>
              </a:rPr>
              <a:t>BACARS supplies flight context. Orchestration controls ground-handling stages and readiness. Use the EFB for progress.</a:t>
            </a:r>
          </a:p>
        </p:txBody>
      </p:sp>
      <p:sp>
        <p:nvSpPr>
          <p:cNvPr id="9" name="Rounded-Rectangle-21-10">
            <a:extLst xmlns:a="http://schemas.openxmlformats.org/drawingml/2006/main">
              <a:ext uri="{FF2B5EF4-FFF2-40B4-BE49-F238E27FC236}">
                <a16:creationId xmlns:a16="http://schemas.microsoft.com/office/drawing/2014/main" id="{5A661D43-AEC8-47B5-8891-E0E4A3687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8443" y="1401794"/>
            <a:ext cx="3568732" cy="3619500"/>
          </a:xfrm>
          <a:prstGeom xmlns:a="http://schemas.openxmlformats.org/drawingml/2006/main" prst="roundRect">
            <a:avLst>
              <a:gd name="adj" fmla="val 2135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10" name="Content-Placeholder-8-11">
            <a:extLst xmlns:a="http://schemas.openxmlformats.org/drawingml/2006/main">
              <a:ext uri="{FF2B5EF4-FFF2-40B4-BE49-F238E27FC236}">
                <a16:creationId xmlns:a16="http://schemas.microsoft.com/office/drawing/2014/main" id="{954069EE-1772-4AEA-A405-64C538233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8196" y="1806797"/>
            <a:ext cx="2949321" cy="256679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Final OOOI</a:t>
            </a:r>
          </a:p>
          <a:p xmlns:a="http://schemas.openxmlformats.org/drawingml/2006/main">
            <a:pPr algn="l"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A valid IN event marks the matching scheduled flight complete and stores its history.</a:t>
            </a:r>
          </a:p>
        </p:txBody>
      </p:sp>
      <p:sp>
        <p:nvSpPr>
          <p:cNvPr id="11" name="Rounded-Rectangle-23-12">
            <a:extLst xmlns:a="http://schemas.openxmlformats.org/drawingml/2006/main">
              <a:ext uri="{FF2B5EF4-FFF2-40B4-BE49-F238E27FC236}">
                <a16:creationId xmlns:a16="http://schemas.microsoft.com/office/drawing/2014/main" id="{AA20FE96-48DB-4029-9FCC-065F924D7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7506" y="1401794"/>
            <a:ext cx="3568732" cy="3619500"/>
          </a:xfrm>
          <a:prstGeom xmlns:a="http://schemas.openxmlformats.org/drawingml/2006/main" prst="roundRect">
            <a:avLst>
              <a:gd name="adj" fmla="val 2135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12" name="Content-Placeholder-8-13">
            <a:extLst xmlns:a="http://schemas.openxmlformats.org/drawingml/2006/main">
              <a:ext uri="{FF2B5EF4-FFF2-40B4-BE49-F238E27FC236}">
                <a16:creationId xmlns:a16="http://schemas.microsoft.com/office/drawing/2014/main" id="{FDE23B62-4299-40D9-B651-5DCFA292C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7259" y="1806797"/>
            <a:ext cx="2949321" cy="256679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One continuous history</a:t>
            </a:r>
          </a:p>
          <a:p xmlns:a="http://schemas.openxmlformats.org/drawingml/2006/main">
            <a:pPr algn="l"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Flights, location and Tech Log stay with the aircraft — including across global loans.</a:t>
            </a:r>
          </a:p>
        </p:txBody>
      </p:sp>
      <p:sp>
        <p:nvSpPr>
          <p:cNvPr id="13" name="Text-Placeholder-16-14">
            <a:extLst xmlns:a="http://schemas.openxmlformats.org/drawingml/2006/main">
              <a:ext uri="{FF2B5EF4-FFF2-40B4-BE49-F238E27FC236}">
                <a16:creationId xmlns:a16="http://schemas.microsoft.com/office/drawing/2014/main" id="{430244BB-63EC-4678-AE41-94E5A4471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770" y="5602414"/>
            <a:ext cx="2595944" cy="3919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ON COMPLETION</a:t>
            </a:r>
          </a:p>
        </p:txBody>
      </p:sp>
      <p:sp>
        <p:nvSpPr>
          <p:cNvPr id="14" name="Text-Placeholder-16-15">
            <a:extLst xmlns:a="http://schemas.openxmlformats.org/drawingml/2006/main">
              <a:ext uri="{FF2B5EF4-FFF2-40B4-BE49-F238E27FC236}">
                <a16:creationId xmlns:a16="http://schemas.microsoft.com/office/drawing/2014/main" id="{4F26B581-EC9D-46AC-B430-48ACC7815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906" y="5602414"/>
            <a:ext cx="2595944" cy="3919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IN FLIGHT</a:t>
            </a:r>
          </a:p>
        </p:txBody>
      </p:sp>
      <p:sp>
        <p:nvSpPr>
          <p:cNvPr id="15" name="Text-Placeholder-16-16">
            <a:extLst xmlns:a="http://schemas.openxmlformats.org/drawingml/2006/main">
              <a:ext uri="{FF2B5EF4-FFF2-40B4-BE49-F238E27FC236}">
                <a16:creationId xmlns:a16="http://schemas.microsoft.com/office/drawing/2014/main" id="{AB3C7BFB-9653-40D9-B800-CDA59D1DF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5409" y="5602414"/>
            <a:ext cx="2595944" cy="3919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AIRCRAFT RECORD</a:t>
            </a:r>
          </a:p>
        </p:txBody>
      </p:sp>
    </p:spTree>
    <p:extLst>
      <p:ext uri="{BB962C8B-B14F-4D97-AF65-F5344CB8AC3E}">
        <p14:creationId xmlns:p14="http://schemas.microsoft.com/office/powerpoint/2010/main" val="1474754427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lide-Number-Placeholder-3-2">
            <a:extLst xmlns:a="http://schemas.openxmlformats.org/drawingml/2006/main">
              <a:ext uri="{FF2B5EF4-FFF2-40B4-BE49-F238E27FC236}">
                <a16:creationId xmlns:a16="http://schemas.microsoft.com/office/drawing/2014/main" id="{4D837D09-EAD2-47C6-BE5E-CCC096A46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11</a:t>
            </a:r>
          </a:p>
        </p:txBody>
      </p:sp>
      <p:sp>
        <p:nvSpPr>
          <p:cNvPr id="2" name="Title-10-3">
            <a:extLst xmlns:a="http://schemas.openxmlformats.org/drawingml/2006/main">
              <a:ext uri="{FF2B5EF4-FFF2-40B4-BE49-F238E27FC236}">
                <a16:creationId xmlns:a16="http://schemas.microsoft.com/office/drawing/2014/main" id="{5C8D632A-2E80-4355-9743-825172338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7. Returning a borrowed global aircraft</a:t>
            </a:r>
          </a:p>
        </p:txBody>
      </p:sp>
      <p:cxnSp>
        <p:nvCxnSpPr>
          <p:cNvPr id="18" name="Google-Shape-2259-p159-4"/>
          <p:cNvCxnSpPr/>
          <p:nvPr/>
        </p:nvCxnSpPr>
        <p:spPr>
          <a:xfrm xmlns:a="http://schemas.openxmlformats.org/drawingml/2006/main">
            <a:off x="337757" y="3373755"/>
            <a:ext cx="12245435" cy="286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000000"/>
            </a:solidFill>
            <a:prstDash val="solid"/>
          </a:ln>
        </p:spPr>
      </p:cxnSp>
      <p:sp>
        <p:nvSpPr>
          <p:cNvPr id="4" name="Google-Shape-2260-p159-5">
            <a:extLst xmlns:a="http://schemas.openxmlformats.org/drawingml/2006/main">
              <a:ext uri="{FF2B5EF4-FFF2-40B4-BE49-F238E27FC236}">
                <a16:creationId xmlns:a16="http://schemas.microsoft.com/office/drawing/2014/main" id="{CF5AF32E-16E0-45C6-9F6B-269C5CD87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757" y="3320225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5" name="Google-Shape-2261-p159-6">
            <a:extLst xmlns:a="http://schemas.openxmlformats.org/drawingml/2006/main">
              <a:ext uri="{FF2B5EF4-FFF2-40B4-BE49-F238E27FC236}">
                <a16:creationId xmlns:a16="http://schemas.microsoft.com/office/drawing/2014/main" id="{DB963FBB-0065-455A-B435-CDEA03016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770" y="3320225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6" name="Google-Shape-2262-p159-7">
            <a:extLst xmlns:a="http://schemas.openxmlformats.org/drawingml/2006/main">
              <a:ext uri="{FF2B5EF4-FFF2-40B4-BE49-F238E27FC236}">
                <a16:creationId xmlns:a16="http://schemas.microsoft.com/office/drawing/2014/main" id="{371E6F0E-13FF-467C-96FC-B570134B0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6070" y="3320225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7" name="Content-Placeholder-15-8">
            <a:extLst xmlns:a="http://schemas.openxmlformats.org/drawingml/2006/main">
              <a:ext uri="{FF2B5EF4-FFF2-40B4-BE49-F238E27FC236}">
                <a16:creationId xmlns:a16="http://schemas.microsoft.com/office/drawing/2014/main" id="{93BB411A-CC3F-4297-8CEA-A1E7E7200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843308"/>
            <a:ext cx="1612868" cy="26241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SAVE</a:t>
            </a:r>
          </a:p>
        </p:txBody>
      </p:sp>
      <p:sp>
        <p:nvSpPr>
          <p:cNvPr id="8" name="Content-Placeholder-15-9">
            <a:extLst xmlns:a="http://schemas.openxmlformats.org/drawingml/2006/main">
              <a:ext uri="{FF2B5EF4-FFF2-40B4-BE49-F238E27FC236}">
                <a16:creationId xmlns:a16="http://schemas.microsoft.com/office/drawing/2014/main" id="{D918900C-0969-4D91-A8E7-956E2656D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4156" y="2843308"/>
            <a:ext cx="1612868" cy="26241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UPLOAD</a:t>
            </a:r>
          </a:p>
        </p:txBody>
      </p:sp>
      <p:sp>
        <p:nvSpPr>
          <p:cNvPr id="9" name="Content-Placeholder-15-10">
            <a:extLst xmlns:a="http://schemas.openxmlformats.org/drawingml/2006/main">
              <a:ext uri="{FF2B5EF4-FFF2-40B4-BE49-F238E27FC236}">
                <a16:creationId xmlns:a16="http://schemas.microsoft.com/office/drawing/2014/main" id="{8B3A97D0-5C94-444F-843E-800D6C6AC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18" y="2843308"/>
            <a:ext cx="1612868" cy="26241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RETURN</a:t>
            </a:r>
          </a:p>
        </p:txBody>
      </p:sp>
      <p:sp>
        <p:nvSpPr>
          <p:cNvPr id="10" name="Text-Placeholder-16-11">
            <a:extLst xmlns:a="http://schemas.openxmlformats.org/drawingml/2006/main">
              <a:ext uri="{FF2B5EF4-FFF2-40B4-BE49-F238E27FC236}">
                <a16:creationId xmlns:a16="http://schemas.microsoft.com/office/drawing/2014/main" id="{82507AF3-AC32-416A-9AB9-A10BD0929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7111" y="3822668"/>
            <a:ext cx="3156109" cy="15862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Check in aircraft state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Upload through BACARS or the portal and confirm the final stand.</a:t>
            </a:r>
          </a:p>
        </p:txBody>
      </p:sp>
      <p:sp>
        <p:nvSpPr>
          <p:cNvPr id="11" name="Text-Placeholder-16-12">
            <a:extLst xmlns:a="http://schemas.openxmlformats.org/drawingml/2006/main">
              <a:ext uri="{FF2B5EF4-FFF2-40B4-BE49-F238E27FC236}">
                <a16:creationId xmlns:a16="http://schemas.microsoft.com/office/drawing/2014/main" id="{A1E48B34-DE6D-470D-B239-6C786439C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859" y="3822668"/>
            <a:ext cx="3156109" cy="15862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Save a fresh PSX situation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The new state must represent the aircraft after its operation.</a:t>
            </a:r>
          </a:p>
        </p:txBody>
      </p:sp>
      <p:sp>
        <p:nvSpPr>
          <p:cNvPr id="12" name="Text-Placeholder-16-13">
            <a:extLst xmlns:a="http://schemas.openxmlformats.org/drawingml/2006/main">
              <a:ext uri="{FF2B5EF4-FFF2-40B4-BE49-F238E27FC236}">
                <a16:creationId xmlns:a16="http://schemas.microsoft.com/office/drawing/2014/main" id="{363494BE-FE62-480E-88A5-6C12132B4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7879" y="3822668"/>
            <a:ext cx="3156109" cy="15862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>
                <a:solidFill>
                  <a:srgbClr val="000000"/>
                </a:solidFill>
                <a:latin typeface="Arial"/>
                <a:ea typeface="Arial"/>
                <a:cs typeface="Arial"/>
              </a:rPr>
              <a:t>Return in the portal</a:t>
            </a:r>
          </a:p>
          <a:p xmlns:a="http://schemas.openxmlformats.org/drawingml/2006/main">
            <a:pPr algn="l">
              <a:buNone/>
              <a:defRPr sz="210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>
                <a:solidFill>
                  <a:srgbClr val="000000"/>
                </a:solidFill>
                <a:latin typeface="Arial"/>
                <a:ea typeface="Arial"/>
                <a:cs typeface="Arial"/>
              </a:rPr>
              <a:t>State upload does not return the loan. Return clears unfinished assignments and preserves completed history.</a:t>
            </a:r>
          </a:p>
        </p:txBody>
      </p:sp>
    </p:spTree>
    <p:extLst>
      <p:ext uri="{BB962C8B-B14F-4D97-AF65-F5344CB8AC3E}">
        <p14:creationId xmlns:p14="http://schemas.microsoft.com/office/powerpoint/2010/main" val="1883998188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lide-Number-Placeholder-1-2">
            <a:extLst xmlns:a="http://schemas.openxmlformats.org/drawingml/2006/main">
              <a:ext uri="{FF2B5EF4-FFF2-40B4-BE49-F238E27FC236}">
                <a16:creationId xmlns:a16="http://schemas.microsoft.com/office/drawing/2014/main" id="{805954C9-5454-4FDD-BEDC-AF6EED414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219" y="6278594"/>
            <a:ext cx="519113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12</a:t>
            </a:r>
          </a:p>
        </p:txBody>
      </p:sp>
      <p:sp>
        <p:nvSpPr>
          <p:cNvPr id="2" name="Title-2-3">
            <a:extLst xmlns:a="http://schemas.openxmlformats.org/drawingml/2006/main">
              <a:ext uri="{FF2B5EF4-FFF2-40B4-BE49-F238E27FC236}">
                <a16:creationId xmlns:a16="http://schemas.microsoft.com/office/drawing/2014/main" id="{E59B67B4-3C95-465C-AB00-53A0927AF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If something is missing, check these first</a:t>
            </a:r>
          </a:p>
        </p:txBody>
      </p:sp>
      <p:sp>
        <p:nvSpPr>
          <p:cNvPr id="3" name="Content-Placeholder-9-4">
            <a:extLst xmlns:a="http://schemas.openxmlformats.org/drawingml/2006/main">
              <a:ext uri="{FF2B5EF4-FFF2-40B4-BE49-F238E27FC236}">
                <a16:creationId xmlns:a16="http://schemas.microsoft.com/office/drawing/2014/main" id="{04371419-5EF1-459D-9857-BC9A8EC71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/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Aircraft list
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Check the current workspace. Reopen Aircraft Synchronisation.</a:t>
            </a:r>
          </a:p>
        </p:txBody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8C63A511-0007-49AF-A272-2620A39E3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>
                <a:solidFill>
                  <a:srgbClr val="000000"/>
                </a:solidFill>
                <a:latin typeface="Arial"/>
                <a:ea typeface="Arial"/>
                <a:cs typeface="Arial"/>
              </a:rPr>
              <a:t>Turnaround waiting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/>
            </a:r>
          </a:p>
          <a:p xmlns:a="http://schemas.openxmlformats.org/drawingml/2006/main">
            <a:pPr algn="l">
              <a:buNone/>
              <a:defRPr sz="210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>
                <a:solidFill>
                  <a:srgbClr val="000000"/>
                </a:solidFill>
                <a:latin typeface="Arial"/>
                <a:ea typeface="Arial"/>
                <a:cs typeface="Arial"/>
              </a:rPr>
              <a:t>Check Orchestration, Auto mode, on-ground state and loaded flight context.</a:t>
            </a:r>
          </a:p>
        </p:txBody>
      </p:sp>
      <p:sp>
        <p:nvSpPr>
          <p:cNvPr id="5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AC34469F-D8ED-4415-B303-40412A591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Files unavailable
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Check model, situation, location and serviceability.</a:t>
            </a:r>
          </a:p>
        </p:txBody>
      </p:sp>
      <p:sp>
        <p:nvSpPr>
          <p:cNvPr id="6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8DA4A70D-8D1D-4893-ABFC-457A14B57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Cannot return
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Upload a post-checkout situation and final stand.</a:t>
            </a:r>
          </a:p>
        </p:txBody>
      </p:sp>
    </p:spTree>
    <p:extLst>
      <p:ext uri="{BB962C8B-B14F-4D97-AF65-F5344CB8AC3E}">
        <p14:creationId xmlns:p14="http://schemas.microsoft.com/office/powerpoint/2010/main" val="1403674087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-3-1">
            <a:extLst xmlns:a="http://schemas.openxmlformats.org/drawingml/2006/main">
              <a:ext uri="{FF2B5EF4-FFF2-40B4-BE49-F238E27FC236}">
                <a16:creationId xmlns:a16="http://schemas.microsoft.com/office/drawing/2014/main" id="{6EE25D98-97DD-4CBA-AAE2-E57BFBAF7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738789"/>
            <a:ext cx="9448800" cy="24914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Planning and flying
with BACARS</a:t>
            </a:r>
          </a:p>
        </p:txBody>
      </p:sp>
      <p:sp>
        <p:nvSpPr>
          <p:cNvPr id="2" name="Subtitle-4-2">
            <a:extLst xmlns:a="http://schemas.openxmlformats.org/drawingml/2006/main">
              <a:ext uri="{FF2B5EF4-FFF2-40B4-BE49-F238E27FC236}">
                <a16:creationId xmlns:a16="http://schemas.microsoft.com/office/drawing/2014/main" id="{2782F3B9-1DBF-4841-BA1A-44F6D3608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973288"/>
            <a:ext cx="3568732" cy="108023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>
                <a:solidFill>
                  <a:srgbClr val="000000"/>
                </a:solidFill>
                <a:latin typeface="Arial"/>
                <a:ea typeface="Arial"/>
                <a:cs typeface="Arial"/>
              </a:rPr>
              <a:t>Select workspace, plan and synchronise.</a:t>
            </a:r>
          </a:p>
          <a:p xmlns:a="http://schemas.openxmlformats.org/drawingml/2006/main">
            <a:pPr algn="l">
              <a:buNone/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>
                <a:solidFill>
                  <a:srgbClr val="000000"/>
                </a:solidFill>
                <a:latin typeface="Arial"/>
                <a:ea typeface="Arial"/>
                <a:cs typeface="Arial"/>
              </a:rPr>
              <a:t>Use INIT DATA, then follow EFB stages.</a:t>
            </a:r>
          </a:p>
          <a:p xmlns:a="http://schemas.openxmlformats.org/drawingml/2006/main">
            <a:pPr algn="l">
              <a:buNone/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>
                <a:solidFill>
                  <a:srgbClr val="000000"/>
                </a:solidFill>
                <a:latin typeface="Arial"/>
                <a:ea typeface="Arial"/>
                <a:cs typeface="Arial"/>
              </a:rPr>
              <a:t>Upload state and return Global loans.</a:t>
            </a:r>
          </a:p>
        </p:txBody>
      </p:sp>
      <p:sp>
        <p:nvSpPr>
          <p:cNvPr id="3" name="Subtitle-4-3">
            <a:extLst xmlns:a="http://schemas.openxmlformats.org/drawingml/2006/main">
              <a:ext uri="{FF2B5EF4-FFF2-40B4-BE49-F238E27FC236}">
                <a16:creationId xmlns:a16="http://schemas.microsoft.com/office/drawing/2014/main" id="{95E41480-AE13-4D57-B438-F2BE83C5F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92240"/>
            <a:ext cx="1612868" cy="649129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836681628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lide-Number-Placeholder-1-2">
            <a:extLst xmlns:a="http://schemas.openxmlformats.org/drawingml/2006/main">
              <a:ext uri="{FF2B5EF4-FFF2-40B4-BE49-F238E27FC236}">
                <a16:creationId xmlns:a16="http://schemas.microsoft.com/office/drawing/2014/main" id="{9FA5629F-B45A-4C76-B181-D16B20BC3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219" y="6278594"/>
            <a:ext cx="519113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02</a:t>
            </a:r>
          </a:p>
        </p:txBody>
      </p:sp>
      <p:sp>
        <p:nvSpPr>
          <p:cNvPr id="2" name="Title-2-3">
            <a:extLst xmlns:a="http://schemas.openxmlformats.org/drawingml/2006/main">
              <a:ext uri="{FF2B5EF4-FFF2-40B4-BE49-F238E27FC236}">
                <a16:creationId xmlns:a16="http://schemas.microsoft.com/office/drawing/2014/main" id="{BB3DFFBA-6942-41DF-9D8A-5926ADAF3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One connected operating workflow</a:t>
            </a:r>
          </a:p>
        </p:txBody>
      </p:sp>
      <p:sp>
        <p:nvSpPr>
          <p:cNvPr id="3" name="Content-Placeholder-9-4">
            <a:extLst xmlns:a="http://schemas.openxmlformats.org/drawingml/2006/main">
              <a:ext uri="{FF2B5EF4-FFF2-40B4-BE49-F238E27FC236}">
                <a16:creationId xmlns:a16="http://schemas.microsoft.com/office/drawing/2014/main" id="{822EBA42-50D5-472B-985E-11348183A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/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Plan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Build a schedule, assign aircraft and create the operational flight plan.</a:t>
            </a:r>
          </a:p>
        </p:txBody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464A562F-3E7C-4786-B7C6-447AA866D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/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Brief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Review the OFP, loadsheet, airport briefings and operational information.</a:t>
            </a:r>
          </a:p>
        </p:txBody>
      </p:sp>
      <p:sp>
        <p:nvSpPr>
          <p:cNvPr id="5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DCF1E273-C466-4C64-AF72-D192BE45F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Fly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BACARS synchronises the selected aircraft and delivers flight data into PSX.</a:t>
            </a:r>
          </a:p>
        </p:txBody>
      </p:sp>
      <p:sp>
        <p:nvSpPr>
          <p:cNvPr id="6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F5A5DEC1-D957-4CE3-9A53-572BB9B11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Record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OOOI, landing, aircraft history and situation state return to the portal.</a:t>
            </a:r>
          </a:p>
        </p:txBody>
      </p:sp>
    </p:spTree>
    <p:extLst>
      <p:ext uri="{BB962C8B-B14F-4D97-AF65-F5344CB8AC3E}">
        <p14:creationId xmlns:p14="http://schemas.microsoft.com/office/powerpoint/2010/main" val="1004349380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lide-Number-Placeholder-3-2">
            <a:extLst xmlns:a="http://schemas.openxmlformats.org/drawingml/2006/main">
              <a:ext uri="{FF2B5EF4-FFF2-40B4-BE49-F238E27FC236}">
                <a16:creationId xmlns:a16="http://schemas.microsoft.com/office/drawing/2014/main" id="{F64C9788-B96D-4754-B8A7-CC6C24BC7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03</a:t>
            </a:r>
          </a:p>
        </p:txBody>
      </p:sp>
      <p:sp>
        <p:nvSpPr>
          <p:cNvPr id="2" name="Title-10-3">
            <a:extLst xmlns:a="http://schemas.openxmlformats.org/drawingml/2006/main">
              <a:ext uri="{FF2B5EF4-FFF2-40B4-BE49-F238E27FC236}">
                <a16:creationId xmlns:a16="http://schemas.microsoft.com/office/drawing/2014/main" id="{7444B6EA-0E31-40EB-B729-8CC9AA56C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Workspaces decide what you can see and operate</a:t>
            </a:r>
          </a:p>
        </p:txBody>
      </p:sp>
      <p:cxnSp>
        <p:nvCxnSpPr>
          <p:cNvPr id="21" name="Google-Shape-2259-p159-4"/>
          <p:cNvCxnSpPr/>
          <p:nvPr/>
        </p:nvCxnSpPr>
        <p:spPr>
          <a:xfrm xmlns:a="http://schemas.openxmlformats.org/drawingml/2006/main">
            <a:off x="337757" y="5341620"/>
            <a:ext cx="12245435" cy="286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000000"/>
            </a:solidFill>
            <a:prstDash val="solid"/>
          </a:ln>
        </p:spPr>
      </p:cxnSp>
      <p:sp>
        <p:nvSpPr>
          <p:cNvPr id="4" name="Google-Shape-2260-p159-5">
            <a:extLst xmlns:a="http://schemas.openxmlformats.org/drawingml/2006/main">
              <a:ext uri="{FF2B5EF4-FFF2-40B4-BE49-F238E27FC236}">
                <a16:creationId xmlns:a16="http://schemas.microsoft.com/office/drawing/2014/main" id="{D9385F26-5A47-449C-87B8-A9944CC60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757" y="5288089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5" name="Google-Shape-2261-p159-6">
            <a:extLst xmlns:a="http://schemas.openxmlformats.org/drawingml/2006/main">
              <a:ext uri="{FF2B5EF4-FFF2-40B4-BE49-F238E27FC236}">
                <a16:creationId xmlns:a16="http://schemas.microsoft.com/office/drawing/2014/main" id="{BD6A19D3-A9AC-4AAB-8602-A7ADB83C9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770" y="5288089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6" name="Google-Shape-2262-p159-7">
            <a:extLst xmlns:a="http://schemas.openxmlformats.org/drawingml/2006/main">
              <a:ext uri="{FF2B5EF4-FFF2-40B4-BE49-F238E27FC236}">
                <a16:creationId xmlns:a16="http://schemas.microsoft.com/office/drawing/2014/main" id="{1BA0003A-3096-45F1-A5FE-14EE03ACF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6070" y="5288089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7" name="Rounded-Rectangle-19-8">
            <a:extLst xmlns:a="http://schemas.openxmlformats.org/drawingml/2006/main">
              <a:ext uri="{FF2B5EF4-FFF2-40B4-BE49-F238E27FC236}">
                <a16:creationId xmlns:a16="http://schemas.microsoft.com/office/drawing/2014/main" id="{9B9619AB-72B7-4704-8F9C-4FDBB661C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401794"/>
            <a:ext cx="3568732" cy="3619500"/>
          </a:xfrm>
          <a:prstGeom xmlns:a="http://schemas.openxmlformats.org/drawingml/2006/main" prst="roundRect">
            <a:avLst>
              <a:gd name="adj" fmla="val 2135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8" name="Content-Placeholder-8-9">
            <a:extLst xmlns:a="http://schemas.openxmlformats.org/drawingml/2006/main">
              <a:ext uri="{FF2B5EF4-FFF2-40B4-BE49-F238E27FC236}">
                <a16:creationId xmlns:a16="http://schemas.microsoft.com/office/drawing/2014/main" id="{556A93A5-FDE1-4C91-B38F-112FC5AA7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421" y="1806797"/>
            <a:ext cx="2949321" cy="256679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Your private operation</a:t>
            </a:r>
          </a:p>
          <a:p xmlns:a="http://schemas.openxmlformats.org/drawingml/2006/main">
            <a:pPr algn="l"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Your own fleet, schedule, crew, gates, planning data and Tech Logs.</a:t>
            </a:r>
          </a:p>
        </p:txBody>
      </p:sp>
      <p:sp>
        <p:nvSpPr>
          <p:cNvPr id="9" name="Rounded-Rectangle-21-10">
            <a:extLst xmlns:a="http://schemas.openxmlformats.org/drawingml/2006/main">
              <a:ext uri="{FF2B5EF4-FFF2-40B4-BE49-F238E27FC236}">
                <a16:creationId xmlns:a16="http://schemas.microsoft.com/office/drawing/2014/main" id="{42BE6693-9B07-46C3-8C7B-A110243EE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8443" y="1401794"/>
            <a:ext cx="3568732" cy="3619500"/>
          </a:xfrm>
          <a:prstGeom xmlns:a="http://schemas.openxmlformats.org/drawingml/2006/main" prst="roundRect">
            <a:avLst>
              <a:gd name="adj" fmla="val 2135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10" name="Content-Placeholder-8-11">
            <a:extLst xmlns:a="http://schemas.openxmlformats.org/drawingml/2006/main">
              <a:ext uri="{FF2B5EF4-FFF2-40B4-BE49-F238E27FC236}">
                <a16:creationId xmlns:a16="http://schemas.microsoft.com/office/drawing/2014/main" id="{6E590A5F-A875-481F-AF28-A111B881F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8196" y="1806797"/>
            <a:ext cx="2949321" cy="256679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A shared operation</a:t>
            </a:r>
          </a:p>
          <a:p xmlns:a="http://schemas.openxmlformats.org/drawingml/2006/main">
            <a:pPr algn="l"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Every current member works with the same fleet, schedule and operational records.</a:t>
            </a:r>
          </a:p>
        </p:txBody>
      </p:sp>
      <p:sp>
        <p:nvSpPr>
          <p:cNvPr id="11" name="Rounded-Rectangle-23-12">
            <a:extLst xmlns:a="http://schemas.openxmlformats.org/drawingml/2006/main">
              <a:ext uri="{FF2B5EF4-FFF2-40B4-BE49-F238E27FC236}">
                <a16:creationId xmlns:a16="http://schemas.microsoft.com/office/drawing/2014/main" id="{BFBD2D2C-B56F-4609-A838-C75120524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7506" y="1401794"/>
            <a:ext cx="3568732" cy="3619500"/>
          </a:xfrm>
          <a:prstGeom xmlns:a="http://schemas.openxmlformats.org/drawingml/2006/main" prst="roundRect">
            <a:avLst>
              <a:gd name="adj" fmla="val 2135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12" name="Content-Placeholder-8-13">
            <a:extLst xmlns:a="http://schemas.openxmlformats.org/drawingml/2006/main">
              <a:ext uri="{FF2B5EF4-FFF2-40B4-BE49-F238E27FC236}">
                <a16:creationId xmlns:a16="http://schemas.microsoft.com/office/drawing/2014/main" id="{24CBF689-B09E-411F-85F3-C20C153C0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7259" y="1806797"/>
            <a:ext cx="2949321" cy="256679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Aircraft available to borrow</a:t>
            </a:r>
          </a:p>
          <a:p xmlns:a="http://schemas.openxmlformats.org/drawingml/2006/main">
            <a:pPr algn="l"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A global aircraft keeps one identity, Tech Log, files, location and continuous history.</a:t>
            </a:r>
          </a:p>
        </p:txBody>
      </p:sp>
      <p:sp>
        <p:nvSpPr>
          <p:cNvPr id="13" name="Text-Placeholder-16-14">
            <a:extLst xmlns:a="http://schemas.openxmlformats.org/drawingml/2006/main">
              <a:ext uri="{FF2B5EF4-FFF2-40B4-BE49-F238E27FC236}">
                <a16:creationId xmlns:a16="http://schemas.microsoft.com/office/drawing/2014/main" id="{9B68EF2C-635B-443E-A53D-5F0A46C7F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770" y="5602414"/>
            <a:ext cx="2595944" cy="3919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TEAM</a:t>
            </a:r>
          </a:p>
        </p:txBody>
      </p:sp>
      <p:sp>
        <p:nvSpPr>
          <p:cNvPr id="14" name="Text-Placeholder-16-15">
            <a:extLst xmlns:a="http://schemas.openxmlformats.org/drawingml/2006/main">
              <a:ext uri="{FF2B5EF4-FFF2-40B4-BE49-F238E27FC236}">
                <a16:creationId xmlns:a16="http://schemas.microsoft.com/office/drawing/2014/main" id="{EF672FE1-8CA1-4E00-BAF8-64362F99D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906" y="5602414"/>
            <a:ext cx="2595944" cy="3919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PERSONAL</a:t>
            </a:r>
          </a:p>
        </p:txBody>
      </p:sp>
      <p:sp>
        <p:nvSpPr>
          <p:cNvPr id="15" name="Text-Placeholder-16-16">
            <a:extLst xmlns:a="http://schemas.openxmlformats.org/drawingml/2006/main">
              <a:ext uri="{FF2B5EF4-FFF2-40B4-BE49-F238E27FC236}">
                <a16:creationId xmlns:a16="http://schemas.microsoft.com/office/drawing/2014/main" id="{6F076E7E-929E-469F-A3E9-5FAD23B75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5409" y="5602414"/>
            <a:ext cx="2595944" cy="3919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GLOBAL SHELF</a:t>
            </a:r>
          </a:p>
        </p:txBody>
      </p:sp>
    </p:spTree>
    <p:extLst>
      <p:ext uri="{BB962C8B-B14F-4D97-AF65-F5344CB8AC3E}">
        <p14:creationId xmlns:p14="http://schemas.microsoft.com/office/powerpoint/2010/main" val="30807052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lide-Number-Placeholder-3-2">
            <a:extLst xmlns:a="http://schemas.openxmlformats.org/drawingml/2006/main">
              <a:ext uri="{FF2B5EF4-FFF2-40B4-BE49-F238E27FC236}">
                <a16:creationId xmlns:a16="http://schemas.microsoft.com/office/drawing/2014/main" id="{4EFD2080-9AE7-4654-8BD3-8DB3EDCFE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04</a:t>
            </a:r>
          </a:p>
        </p:txBody>
      </p:sp>
      <p:sp>
        <p:nvSpPr>
          <p:cNvPr id="2" name="Title-10-3">
            <a:extLst xmlns:a="http://schemas.openxmlformats.org/drawingml/2006/main">
              <a:ext uri="{FF2B5EF4-FFF2-40B4-BE49-F238E27FC236}">
                <a16:creationId xmlns:a16="http://schemas.microsoft.com/office/drawing/2014/main" id="{6D193D26-A175-473C-9D14-D615D8A00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Global aircraft loans</a:t>
            </a:r>
          </a:p>
        </p:txBody>
      </p:sp>
      <p:cxnSp>
        <p:nvCxnSpPr>
          <p:cNvPr id="18" name="Google-Shape-2259-p159-4"/>
          <p:cNvCxnSpPr/>
          <p:nvPr/>
        </p:nvCxnSpPr>
        <p:spPr>
          <a:xfrm xmlns:a="http://schemas.openxmlformats.org/drawingml/2006/main">
            <a:off x="337757" y="3373755"/>
            <a:ext cx="12245435" cy="286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000000"/>
            </a:solidFill>
            <a:prstDash val="solid"/>
          </a:ln>
        </p:spPr>
      </p:cxnSp>
      <p:sp>
        <p:nvSpPr>
          <p:cNvPr id="4" name="Google-Shape-2260-p159-5">
            <a:extLst xmlns:a="http://schemas.openxmlformats.org/drawingml/2006/main">
              <a:ext uri="{FF2B5EF4-FFF2-40B4-BE49-F238E27FC236}">
                <a16:creationId xmlns:a16="http://schemas.microsoft.com/office/drawing/2014/main" id="{7B4C7253-E206-49ED-925E-CA7B8FC7D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757" y="3320225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5" name="Google-Shape-2261-p159-6">
            <a:extLst xmlns:a="http://schemas.openxmlformats.org/drawingml/2006/main">
              <a:ext uri="{FF2B5EF4-FFF2-40B4-BE49-F238E27FC236}">
                <a16:creationId xmlns:a16="http://schemas.microsoft.com/office/drawing/2014/main" id="{B7116B46-F57E-4E49-8223-6C6EE3D61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770" y="3320225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6" name="Google-Shape-2262-p159-7">
            <a:extLst xmlns:a="http://schemas.openxmlformats.org/drawingml/2006/main">
              <a:ext uri="{FF2B5EF4-FFF2-40B4-BE49-F238E27FC236}">
                <a16:creationId xmlns:a16="http://schemas.microsoft.com/office/drawing/2014/main" id="{2E2E5254-319D-421B-9C9B-2A585AD59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6070" y="3320225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7" name="Content-Placeholder-15-8">
            <a:extLst xmlns:a="http://schemas.openxmlformats.org/drawingml/2006/main">
              <a:ext uri="{FF2B5EF4-FFF2-40B4-BE49-F238E27FC236}">
                <a16:creationId xmlns:a16="http://schemas.microsoft.com/office/drawing/2014/main" id="{A63AE85D-F997-428D-B153-76462E480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843308"/>
            <a:ext cx="1612868" cy="26241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1 · SELECT</a:t>
            </a:r>
          </a:p>
        </p:txBody>
      </p:sp>
      <p:sp>
        <p:nvSpPr>
          <p:cNvPr id="8" name="Content-Placeholder-15-9">
            <a:extLst xmlns:a="http://schemas.openxmlformats.org/drawingml/2006/main">
              <a:ext uri="{FF2B5EF4-FFF2-40B4-BE49-F238E27FC236}">
                <a16:creationId xmlns:a16="http://schemas.microsoft.com/office/drawing/2014/main" id="{93DA9C55-60D1-44E7-A093-AA4175AB8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4156" y="2843308"/>
            <a:ext cx="1612868" cy="26241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2 · BORROW</a:t>
            </a:r>
          </a:p>
        </p:txBody>
      </p:sp>
      <p:sp>
        <p:nvSpPr>
          <p:cNvPr id="9" name="Content-Placeholder-15-10">
            <a:extLst xmlns:a="http://schemas.openxmlformats.org/drawingml/2006/main">
              <a:ext uri="{FF2B5EF4-FFF2-40B4-BE49-F238E27FC236}">
                <a16:creationId xmlns:a16="http://schemas.microsoft.com/office/drawing/2014/main" id="{1F8E1BD5-08E1-4591-BF56-DAA3BEB2F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18" y="2843308"/>
            <a:ext cx="1612868" cy="26241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3 · RETURN</a:t>
            </a:r>
          </a:p>
        </p:txBody>
      </p:sp>
      <p:sp>
        <p:nvSpPr>
          <p:cNvPr id="10" name="Text-Placeholder-16-11">
            <a:extLst xmlns:a="http://schemas.openxmlformats.org/drawingml/2006/main">
              <a:ext uri="{FF2B5EF4-FFF2-40B4-BE49-F238E27FC236}">
                <a16:creationId xmlns:a16="http://schemas.microsoft.com/office/drawing/2014/main" id="{8651A33E-88D2-424D-BF9B-D6A3ADA8F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7111" y="3822668"/>
            <a:ext cx="3156109" cy="15862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Take an aircraft from the shelf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The aircraft appears temporarily in that Fleet while retaining its original Global Fleet ID.</a:t>
            </a:r>
          </a:p>
        </p:txBody>
      </p:sp>
      <p:sp>
        <p:nvSpPr>
          <p:cNvPr id="11" name="Text-Placeholder-16-12">
            <a:extLst xmlns:a="http://schemas.openxmlformats.org/drawingml/2006/main">
              <a:ext uri="{FF2B5EF4-FFF2-40B4-BE49-F238E27FC236}">
                <a16:creationId xmlns:a16="http://schemas.microsoft.com/office/drawing/2014/main" id="{B0421F2A-0DA6-41CC-916B-5422372F7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859" y="3822668"/>
            <a:ext cx="3156109" cy="15862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Choose Personal or Team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The workspace selected in the portal becomes the operating destination.</a:t>
            </a:r>
          </a:p>
        </p:txBody>
      </p:sp>
      <p:sp>
        <p:nvSpPr>
          <p:cNvPr id="12" name="Text-Placeholder-16-13">
            <a:extLst xmlns:a="http://schemas.openxmlformats.org/drawingml/2006/main">
              <a:ext uri="{FF2B5EF4-FFF2-40B4-BE49-F238E27FC236}">
                <a16:creationId xmlns:a16="http://schemas.microsoft.com/office/drawing/2014/main" id="{9170901D-BCA9-4719-A486-03D632DAB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7879" y="3822668"/>
            <a:ext cx="3156109" cy="15862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Upload the latest state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Return it to the shelf at its accepted location for the next pilot.</a:t>
            </a:r>
          </a:p>
        </p:txBody>
      </p:sp>
    </p:spTree>
    <p:extLst>
      <p:ext uri="{BB962C8B-B14F-4D97-AF65-F5344CB8AC3E}">
        <p14:creationId xmlns:p14="http://schemas.microsoft.com/office/powerpoint/2010/main" val="560294966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E1FCA926-EEDE-4C47-9AAD-DB8A30DF4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05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EB82E813-4427-4A1B-BCF6-18A3D2AB9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55371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1. Select your workspace</a:t>
            </a:r>
          </a:p>
        </p:txBody>
      </p:sp>
      <p:sp>
        <p:nvSpPr>
          <p:cNvPr id="3" name="Picture-3-4-backing">
            <a:extLst xmlns:a="http://schemas.openxmlformats.org/drawingml/2006/main">
              <a:ext uri="{FF2B5EF4-FFF2-40B4-BE49-F238E27FC236}">
                <a16:creationId xmlns:a16="http://schemas.microsoft.com/office/drawing/2014/main" id="{04A7942D-202E-4E85-AA26-C940E8112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9069" y="396431"/>
            <a:ext cx="5539740" cy="5602034"/>
          </a:xfrm>
          <a:prstGeom xmlns:a="http://schemas.openxmlformats.org/drawingml/2006/main" prst="roundRect">
            <a:avLst>
              <a:gd name="adj" fmla="val 1376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Google-Shape-534-p58-5">
            <a:extLst xmlns:a="http://schemas.openxmlformats.org/drawingml/2006/main">
              <a:ext uri="{FF2B5EF4-FFF2-40B4-BE49-F238E27FC236}">
                <a16:creationId xmlns:a16="http://schemas.microsoft.com/office/drawing/2014/main" id="{495B0386-556B-49DE-B22E-D8501B739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The header selection is authoritative
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It controls the Fleet, Schedule and Planning pages — and the aircraft BACARS will offer. Switching workspace does not copy data between Personal and Team.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41f3e6701f4b78"/>
          <a:stretch xmlns:a="http://schemas.openxmlformats.org/drawingml/2006/main"/>
        </p:blipFill>
        <p:spPr>
          <a:xfrm xmlns:a="http://schemas.openxmlformats.org/drawingml/2006/main">
            <a:off x="6269069" y="1259476"/>
            <a:ext cx="5539740" cy="3875942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065CA3-2FB5-49E4-A59F-14C4318F2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953125"/>
            <a:ext cx="55245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333333"/>
                </a:solidFill>
                <a:latin typeface="Arial"/>
                <a:ea typeface="Arial"/>
                <a:cs typeface="Arial"/>
              </a:rPr>
              <a:t>Earlier interface shown. Labels and layout may differ.</a:t>
            </a:r>
          </a:p>
        </p:txBody>
      </p:sp>
    </p:spTree>
    <p:extLst>
      <p:ext uri="{BB962C8B-B14F-4D97-AF65-F5344CB8AC3E}">
        <p14:creationId xmlns:p14="http://schemas.microsoft.com/office/powerpoint/2010/main" val="942742320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A83D1DA6-7FFE-4272-9BDB-9BF38CD59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06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7C3C30EE-4EBB-4A69-9C1B-92A01DF48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55371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2. Schedule, assign and plan the flight</a:t>
            </a:r>
          </a:p>
        </p:txBody>
      </p:sp>
      <p:sp>
        <p:nvSpPr>
          <p:cNvPr id="3" name="Picture-3-4-backing">
            <a:extLst xmlns:a="http://schemas.openxmlformats.org/drawingml/2006/main">
              <a:ext uri="{FF2B5EF4-FFF2-40B4-BE49-F238E27FC236}">
                <a16:creationId xmlns:a16="http://schemas.microsoft.com/office/drawing/2014/main" id="{DE4DD3D7-D416-4CA0-9AA4-2BCFB1537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9069" y="396431"/>
            <a:ext cx="5539740" cy="5602034"/>
          </a:xfrm>
          <a:prstGeom xmlns:a="http://schemas.openxmlformats.org/drawingml/2006/main" prst="roundRect">
            <a:avLst>
              <a:gd name="adj" fmla="val 1376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Google-Shape-534-p58-5">
            <a:extLst xmlns:a="http://schemas.openxmlformats.org/drawingml/2006/main">
              <a:ext uri="{FF2B5EF4-FFF2-40B4-BE49-F238E27FC236}">
                <a16:creationId xmlns:a16="http://schemas.microsoft.com/office/drawing/2014/main" id="{1631117A-75B9-45E3-B71D-3AB5C0BC0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>
                <a:solidFill>
                  <a:srgbClr val="000000"/>
                </a:solidFill>
                <a:latin typeface="Arial"/>
                <a:ea typeface="Arial"/>
                <a:cs typeface="Arial"/>
              </a:rPr>
              <a:t>Planning and briefing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/>
            </a:r>
          </a:p>
          <a:p xmlns:a="http://schemas.openxmlformats.org/drawingml/2006/main">
            <a:pPr algn="l">
              <a:buNone/>
              <a:defRPr sz="210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>
                <a:solidFill>
                  <a:srgbClr val="000000"/>
                </a:solidFill>
                <a:latin typeface="Arial"/>
                <a:ea typeface="Arial"/>
                <a:cs typeface="Arial"/>
              </a:rPr>
              <a:t>Check date, route and aircraft. Use Plan or Plan All, then review the briefing. Edit in SimBrief is in the briefing header. Recheck the stored plan before INIT DATA.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520742bc0b4b49"/>
          <a:stretch xmlns:a="http://schemas.openxmlformats.org/drawingml/2006/main"/>
        </p:blipFill>
        <p:spPr>
          <a:xfrm xmlns:a="http://schemas.openxmlformats.org/drawingml/2006/main">
            <a:off x="6269069" y="2512337"/>
            <a:ext cx="5539740" cy="137022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D5E156-940D-4D69-B119-AB1B571D3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953125"/>
            <a:ext cx="55245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333333"/>
                </a:solidFill>
                <a:latin typeface="Arial"/>
                <a:ea typeface="Arial"/>
                <a:cs typeface="Arial"/>
              </a:rPr>
              <a:t>Earlier interface shown. Labels and layout may differ.</a:t>
            </a:r>
          </a:p>
        </p:txBody>
      </p:sp>
    </p:spTree>
    <p:extLst>
      <p:ext uri="{BB962C8B-B14F-4D97-AF65-F5344CB8AC3E}">
        <p14:creationId xmlns:p14="http://schemas.microsoft.com/office/powerpoint/2010/main" val="1452564894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FE05137B-E0D4-468D-9D5C-327406891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07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6D49B6A8-AA92-4C6C-B006-7F74E7B50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55371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3. Authorise BACARS</a:t>
            </a:r>
          </a:p>
        </p:txBody>
      </p:sp>
      <p:sp>
        <p:nvSpPr>
          <p:cNvPr id="3" name="Picture-3-4-backing">
            <a:extLst xmlns:a="http://schemas.openxmlformats.org/drawingml/2006/main">
              <a:ext uri="{FF2B5EF4-FFF2-40B4-BE49-F238E27FC236}">
                <a16:creationId xmlns:a16="http://schemas.microsoft.com/office/drawing/2014/main" id="{240745CD-E846-4647-A9DC-37DA6ED2F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9069" y="396431"/>
            <a:ext cx="5539740" cy="5602034"/>
          </a:xfrm>
          <a:prstGeom xmlns:a="http://schemas.openxmlformats.org/drawingml/2006/main" prst="roundRect">
            <a:avLst>
              <a:gd name="adj" fmla="val 1376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Google-Shape-534-p58-5">
            <a:extLst xmlns:a="http://schemas.openxmlformats.org/drawingml/2006/main">
              <a:ext uri="{FF2B5EF4-FFF2-40B4-BE49-F238E27FC236}">
                <a16:creationId xmlns:a16="http://schemas.microsoft.com/office/drawing/2014/main" id="{BC2AC31B-CD5E-4B82-A1CF-DF7007DBC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BACARS follows the portal
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Authorise the portal once, then check Current workspace on the Dashboard. PSX, Hoppie and Portal health remain visible while BACARS runs.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5a589f2f9b4db0"/>
          <a:stretch xmlns:a="http://schemas.openxmlformats.org/drawingml/2006/main"/>
        </p:blipFill>
        <p:spPr>
          <a:xfrm xmlns:a="http://schemas.openxmlformats.org/drawingml/2006/main">
            <a:off x="6269069" y="1408464"/>
            <a:ext cx="5539740" cy="3577967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DC6CAD-F708-4AF2-BE8B-B0BA0BDED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953125"/>
            <a:ext cx="55245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333333"/>
                </a:solidFill>
                <a:latin typeface="Arial"/>
                <a:ea typeface="Arial"/>
                <a:cs typeface="Arial"/>
              </a:rPr>
              <a:t>Earlier interface shown. Labels and layout may differ.</a:t>
            </a:r>
          </a:p>
        </p:txBody>
      </p:sp>
    </p:spTree>
    <p:extLst>
      <p:ext uri="{BB962C8B-B14F-4D97-AF65-F5344CB8AC3E}">
        <p14:creationId xmlns:p14="http://schemas.microsoft.com/office/powerpoint/2010/main" val="7197405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B93D5164-7FCB-4B9F-B082-878D5B5D9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08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F2AF0AE0-70FE-42D1-8237-30E80C234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55371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4. Synchronise the aircraft with PSX</a:t>
            </a:r>
          </a:p>
        </p:txBody>
      </p:sp>
      <p:sp>
        <p:nvSpPr>
          <p:cNvPr id="3" name="Picture-3-4-backing">
            <a:extLst xmlns:a="http://schemas.openxmlformats.org/drawingml/2006/main">
              <a:ext uri="{FF2B5EF4-FFF2-40B4-BE49-F238E27FC236}">
                <a16:creationId xmlns:a16="http://schemas.microsoft.com/office/drawing/2014/main" id="{DAB6D561-537C-4266-B61F-9B02A3582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9069" y="396431"/>
            <a:ext cx="5539740" cy="5602034"/>
          </a:xfrm>
          <a:prstGeom xmlns:a="http://schemas.openxmlformats.org/drawingml/2006/main" prst="roundRect">
            <a:avLst>
              <a:gd name="adj" fmla="val 1376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Google-Shape-534-p58-5">
            <a:extLst xmlns:a="http://schemas.openxmlformats.org/drawingml/2006/main">
              <a:ext uri="{FF2B5EF4-FFF2-40B4-BE49-F238E27FC236}">
                <a16:creationId xmlns:a16="http://schemas.microsoft.com/office/drawing/2014/main" id="{1C6FA2FE-8C74-4598-BD5D-1A17A8F48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>
                <a:solidFill>
                  <a:srgbClr val="000000"/>
                </a:solidFill>
                <a:latin typeface="Arial"/>
                <a:ea typeface="Arial"/>
                <a:cs typeface="Arial"/>
              </a:rPr>
              <a:t>Aircraft Synchronisation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/>
            </a:r>
          </a:p>
          <a:p xmlns:a="http://schemas.openxmlformats.org/drawingml/2006/main">
            <a:pPr algn="l">
              <a:buNone/>
              <a:defRPr sz="210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>
                <a:solidFill>
                  <a:srgbClr val="000000"/>
                </a:solidFill>
                <a:latin typeface="Arial"/>
                <a:ea typeface="Arial"/>
                <a:cs typeface="Arial"/>
              </a:rPr>
              <a:t>Borrow Global Aircraft in the portal first. The loan lasts up to seven days. Refresh the list for the selected workspace. Team members can operate its active loans.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c3d757bb04407d"/>
          <a:stretch xmlns:a="http://schemas.openxmlformats.org/drawingml/2006/main"/>
        </p:blipFill>
        <p:spPr>
          <a:xfrm xmlns:a="http://schemas.openxmlformats.org/drawingml/2006/main">
            <a:off x="6269069" y="1296772"/>
            <a:ext cx="5539740" cy="3801351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D2D051D-29A6-4BC8-831C-A780BB615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953125"/>
            <a:ext cx="55245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333333"/>
                </a:solidFill>
                <a:latin typeface="Arial"/>
                <a:ea typeface="Arial"/>
                <a:cs typeface="Arial"/>
              </a:rPr>
              <a:t>Earlier interface: ignore its 24-hour message. Borrow in the portal; Global loans last up to seven days.</a:t>
            </a:r>
          </a:p>
        </p:txBody>
      </p:sp>
    </p:spTree>
    <p:extLst>
      <p:ext uri="{BB962C8B-B14F-4D97-AF65-F5344CB8AC3E}">
        <p14:creationId xmlns:p14="http://schemas.microsoft.com/office/powerpoint/2010/main" val="951085276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lide-Number-Placeholder-1-2">
            <a:extLst xmlns:a="http://schemas.openxmlformats.org/drawingml/2006/main">
              <a:ext uri="{FF2B5EF4-FFF2-40B4-BE49-F238E27FC236}">
                <a16:creationId xmlns:a16="http://schemas.microsoft.com/office/drawing/2014/main" id="{60C881A0-F261-4686-98D5-D29C9725A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219" y="6278594"/>
            <a:ext cx="519113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09</a:t>
            </a:r>
          </a:p>
        </p:txBody>
      </p:sp>
      <p:sp>
        <p:nvSpPr>
          <p:cNvPr id="2" name="Title-2-3">
            <a:extLst xmlns:a="http://schemas.openxmlformats.org/drawingml/2006/main">
              <a:ext uri="{FF2B5EF4-FFF2-40B4-BE49-F238E27FC236}">
                <a16:creationId xmlns:a16="http://schemas.microsoft.com/office/drawing/2014/main" id="{1F878949-C309-4963-9CAC-362667C8D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5. INIT DATA REQ and turnaround</a:t>
            </a:r>
          </a:p>
        </p:txBody>
      </p:sp>
      <p:sp>
        <p:nvSpPr>
          <p:cNvPr id="3" name="Content-Placeholder-9-4">
            <a:extLst xmlns:a="http://schemas.openxmlformats.org/drawingml/2006/main">
              <a:ext uri="{FF2B5EF4-FFF2-40B4-BE49-F238E27FC236}">
                <a16:creationId xmlns:a16="http://schemas.microsoft.com/office/drawing/2014/main" id="{731615D4-0455-48F4-AFF4-3FAAECCD2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/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Crew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Assigned flight crew and names.</a:t>
            </a:r>
          </a:p>
        </p:txBody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4B68C1E3-76FF-4116-9A14-9280D98F1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/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Route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Route and airline identity for the active flight.</a:t>
            </a:r>
          </a:p>
        </p:txBody>
      </p:sp>
      <p:sp>
        <p:nvSpPr>
          <p:cNvPr id="5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152EEEA6-BD40-4C15-B446-2D8656C9F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Wind</a:t>
            </a:r>
          </a:p>
          <a:p xmlns:a="http://schemas.openxmlformats.org/drawingml/2006/main">
            <a:pPr algn="l"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PSX corridor winds converted from the stored OFP format.</a:t>
            </a:r>
          </a:p>
        </p:txBody>
      </p:sp>
      <p:sp>
        <p:nvSpPr>
          <p:cNvPr id="6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B2C395FC-6CB4-47A1-AE7A-B7ABDDE19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>
                <a:solidFill>
                  <a:srgbClr val="000000"/>
                </a:solidFill>
                <a:latin typeface="Arial"/>
                <a:ea typeface="Arial"/>
                <a:cs typeface="Arial"/>
              </a:rPr>
              <a:t>Plan</a:t>
            </a:r>
          </a:p>
          <a:p xmlns:a="http://schemas.openxmlformats.org/drawingml/2006/main">
            <a:pPr algn="l">
              <a:buNone/>
              <a:defRPr sz="210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>
                <a:solidFill>
                  <a:srgbClr val="000000"/>
                </a:solidFill>
                <a:latin typeface="Arial"/>
                <a:ea typeface="Arial"/>
                <a:cs typeface="Arial"/>
              </a:rPr>
              <a:t>Flight-plan and loadsheet data. Successful INIT DATA also requests departure turnaround.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7C7D45-72D9-44CB-B74E-5F4A3D041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1650">
                <a:solidFill>
                  <a:srgbClr val="333333"/>
                </a:solidFill>
                <a:latin typeface="Arial"/>
                <a:ea typeface="Arial"/>
                <a:cs typeface="Arial"/>
              </a:rPr>
              <a:t>Orchestration owns turnaround stages. Opening the apps alone does not start a cycle.</a:t>
            </a:r>
          </a:p>
        </p:txBody>
      </p:sp>
    </p:spTree>
    <p:extLst>
      <p:ext uri="{BB962C8B-B14F-4D97-AF65-F5344CB8AC3E}">
        <p14:creationId xmlns:p14="http://schemas.microsoft.com/office/powerpoint/2010/main" val="136662958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2026-09-06T14:15:53.1090000Z</dcterms:created>
  <dcterms:modified xsi:type="dcterms:W3CDTF">2026-09-06T14:15:53.1100000Z</dcterms:modified>
</coreProperties>
</file>